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71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A40C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250FD9-B668-435D-9C57-ED58EC263708}" type="doc">
      <dgm:prSet loTypeId="urn:microsoft.com/office/officeart/2005/8/layout/hList6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5F3CE43-2439-497B-AB82-397DA1D2BA87}">
      <dgm:prSet phldrT="[Текст]" custT="1"/>
      <dgm:spPr/>
      <dgm:t>
        <a:bodyPr/>
        <a:lstStyle/>
        <a:p>
          <a:r>
            <a:rPr lang="ru-RU" sz="1400" dirty="0" smtClean="0"/>
            <a:t>Систематизировать знания об окружающем мире</a:t>
          </a:r>
          <a:endParaRPr lang="ru-RU" sz="1400" dirty="0"/>
        </a:p>
      </dgm:t>
    </dgm:pt>
    <dgm:pt modelId="{446DE3FF-F4FF-4016-B7F7-10391E324D91}" type="parTrans" cxnId="{9A2F17DF-6471-4947-86D4-AE282AA15BA9}">
      <dgm:prSet/>
      <dgm:spPr/>
      <dgm:t>
        <a:bodyPr/>
        <a:lstStyle/>
        <a:p>
          <a:endParaRPr lang="ru-RU"/>
        </a:p>
      </dgm:t>
    </dgm:pt>
    <dgm:pt modelId="{0F43AF6C-3A0C-4D28-AA80-D81761E809A3}" type="sibTrans" cxnId="{9A2F17DF-6471-4947-86D4-AE282AA15BA9}">
      <dgm:prSet/>
      <dgm:spPr/>
      <dgm:t>
        <a:bodyPr/>
        <a:lstStyle/>
        <a:p>
          <a:endParaRPr lang="ru-RU"/>
        </a:p>
      </dgm:t>
    </dgm:pt>
    <dgm:pt modelId="{44B6472E-263E-4BA7-8F2C-2DBE4EF19ACA}">
      <dgm:prSet phldrT="[Текст]" custT="1"/>
      <dgm:spPr/>
      <dgm:t>
        <a:bodyPr/>
        <a:lstStyle/>
        <a:p>
          <a:r>
            <a:rPr lang="ru-RU" sz="1400" dirty="0" smtClean="0"/>
            <a:t>Формировать элементарные представления о взаимосвязях в природе.</a:t>
          </a:r>
          <a:endParaRPr lang="ru-RU" sz="1400" dirty="0"/>
        </a:p>
      </dgm:t>
    </dgm:pt>
    <dgm:pt modelId="{E076B20B-9A69-484A-9F43-6A28518C5FBD}" type="parTrans" cxnId="{EA3CEDB9-AF05-4845-A4C8-5515B2B7535D}">
      <dgm:prSet/>
      <dgm:spPr/>
      <dgm:t>
        <a:bodyPr/>
        <a:lstStyle/>
        <a:p>
          <a:endParaRPr lang="ru-RU"/>
        </a:p>
      </dgm:t>
    </dgm:pt>
    <dgm:pt modelId="{610597BA-C568-48C2-865B-B567A6F26D92}" type="sibTrans" cxnId="{EA3CEDB9-AF05-4845-A4C8-5515B2B7535D}">
      <dgm:prSet/>
      <dgm:spPr/>
      <dgm:t>
        <a:bodyPr/>
        <a:lstStyle/>
        <a:p>
          <a:endParaRPr lang="ru-RU"/>
        </a:p>
      </dgm:t>
    </dgm:pt>
    <dgm:pt modelId="{B0C8240E-7B9B-4190-BA17-3AF192B1A022}">
      <dgm:prSet phldrT="[Текст]" custT="1"/>
      <dgm:spPr/>
      <dgm:t>
        <a:bodyPr/>
        <a:lstStyle/>
        <a:p>
          <a:r>
            <a:rPr lang="ru-RU" sz="1400" dirty="0" smtClean="0"/>
            <a:t>Воспитывать любовь к природе родного края, восприятие её красоты и многообразия</a:t>
          </a:r>
          <a:endParaRPr lang="ru-RU" sz="1400" dirty="0"/>
        </a:p>
      </dgm:t>
    </dgm:pt>
    <dgm:pt modelId="{B3F1140D-217E-41C0-BB91-8E7D61E137AD}" type="parTrans" cxnId="{EAB4C57D-F136-4178-B7CD-1C0B397AF06F}">
      <dgm:prSet/>
      <dgm:spPr/>
      <dgm:t>
        <a:bodyPr/>
        <a:lstStyle/>
        <a:p>
          <a:endParaRPr lang="ru-RU"/>
        </a:p>
      </dgm:t>
    </dgm:pt>
    <dgm:pt modelId="{31C5B18C-7115-41D3-9774-B6037F183348}" type="sibTrans" cxnId="{EAB4C57D-F136-4178-B7CD-1C0B397AF06F}">
      <dgm:prSet/>
      <dgm:spPr/>
      <dgm:t>
        <a:bodyPr/>
        <a:lstStyle/>
        <a:p>
          <a:endParaRPr lang="ru-RU"/>
        </a:p>
      </dgm:t>
    </dgm:pt>
    <dgm:pt modelId="{7C2FF1D4-5092-4F43-A7BA-8CA307B894B3}">
      <dgm:prSet phldrT="[Текст]" custT="1"/>
      <dgm:spPr/>
      <dgm:t>
        <a:bodyPr/>
        <a:lstStyle/>
        <a:p>
          <a:r>
            <a:rPr lang="ru-RU" sz="1400" dirty="0" smtClean="0"/>
            <a:t>Развивать поисково-исследовательскую деятельность детей.</a:t>
          </a:r>
          <a:endParaRPr lang="ru-RU" sz="1400" dirty="0"/>
        </a:p>
      </dgm:t>
    </dgm:pt>
    <dgm:pt modelId="{8A41FD04-1C65-4493-B82D-11221F0C871C}" type="parTrans" cxnId="{934F2DBA-24D7-4787-9F72-35B7858A2A59}">
      <dgm:prSet/>
      <dgm:spPr/>
      <dgm:t>
        <a:bodyPr/>
        <a:lstStyle/>
        <a:p>
          <a:endParaRPr lang="ru-RU"/>
        </a:p>
      </dgm:t>
    </dgm:pt>
    <dgm:pt modelId="{A31A2B72-E418-4D17-B867-0B04B874CE30}" type="sibTrans" cxnId="{934F2DBA-24D7-4787-9F72-35B7858A2A59}">
      <dgm:prSet/>
      <dgm:spPr/>
      <dgm:t>
        <a:bodyPr/>
        <a:lstStyle/>
        <a:p>
          <a:endParaRPr lang="ru-RU"/>
        </a:p>
      </dgm:t>
    </dgm:pt>
    <dgm:pt modelId="{A85636EC-5DF9-47E9-86F2-8F241D3D9942}">
      <dgm:prSet phldrT="[Текст]" custT="1"/>
      <dgm:spPr/>
      <dgm:t>
        <a:bodyPr/>
        <a:lstStyle/>
        <a:p>
          <a:r>
            <a:rPr lang="ru-RU" sz="1400" dirty="0" smtClean="0"/>
            <a:t>Расширять и систематизировать знания о растительном и животном мире республики Крым</a:t>
          </a:r>
          <a:endParaRPr lang="ru-RU" sz="1400" dirty="0"/>
        </a:p>
      </dgm:t>
    </dgm:pt>
    <dgm:pt modelId="{3766884F-CFB6-441F-A1DF-397578960224}" type="parTrans" cxnId="{ACA9C123-E8FC-4B9D-9081-76F53A536C55}">
      <dgm:prSet/>
      <dgm:spPr/>
      <dgm:t>
        <a:bodyPr/>
        <a:lstStyle/>
        <a:p>
          <a:endParaRPr lang="ru-RU"/>
        </a:p>
      </dgm:t>
    </dgm:pt>
    <dgm:pt modelId="{4A93D487-FEAE-45F7-9B9E-D42FFBFEB446}" type="sibTrans" cxnId="{ACA9C123-E8FC-4B9D-9081-76F53A536C55}">
      <dgm:prSet/>
      <dgm:spPr/>
      <dgm:t>
        <a:bodyPr/>
        <a:lstStyle/>
        <a:p>
          <a:endParaRPr lang="ru-RU"/>
        </a:p>
      </dgm:t>
    </dgm:pt>
    <dgm:pt modelId="{638ED960-7CD3-4AC5-90DE-D36527AE28F0}">
      <dgm:prSet phldrT="[Текст]" custT="1"/>
      <dgm:spPr/>
      <dgm:t>
        <a:bodyPr/>
        <a:lstStyle/>
        <a:p>
          <a:r>
            <a:rPr lang="ru-RU" sz="1400" dirty="0" smtClean="0"/>
            <a:t>Развивать познавательный интерес к объектам окружающего нас мира через чтение стихов о природе, через практическую деятельность</a:t>
          </a:r>
          <a:endParaRPr lang="ru-RU" sz="1400" dirty="0"/>
        </a:p>
      </dgm:t>
    </dgm:pt>
    <dgm:pt modelId="{EE8725BC-6222-416C-B0A7-52817454F875}" type="parTrans" cxnId="{DF063A73-D0D7-401C-A3DE-2C886E5A243B}">
      <dgm:prSet/>
      <dgm:spPr/>
      <dgm:t>
        <a:bodyPr/>
        <a:lstStyle/>
        <a:p>
          <a:endParaRPr lang="ru-RU"/>
        </a:p>
      </dgm:t>
    </dgm:pt>
    <dgm:pt modelId="{21B1C0FC-84D9-449E-BF17-5D2CD611E1A1}" type="sibTrans" cxnId="{DF063A73-D0D7-401C-A3DE-2C886E5A243B}">
      <dgm:prSet/>
      <dgm:spPr/>
      <dgm:t>
        <a:bodyPr/>
        <a:lstStyle/>
        <a:p>
          <a:endParaRPr lang="ru-RU"/>
        </a:p>
      </dgm:t>
    </dgm:pt>
    <dgm:pt modelId="{DAB09A25-7346-420F-ABEC-208EF024E4B4}">
      <dgm:prSet phldrT="[Текст]" custT="1"/>
      <dgm:spPr/>
      <dgm:t>
        <a:bodyPr/>
        <a:lstStyle/>
        <a:p>
          <a:r>
            <a:rPr lang="ru-RU" sz="1400" dirty="0" smtClean="0"/>
            <a:t>Развивать связную речь, обогащать словарь детей, образное и вариативное мышление, фантазию, воображение, творческие способности.</a:t>
          </a:r>
          <a:endParaRPr lang="ru-RU" sz="1400" dirty="0"/>
        </a:p>
      </dgm:t>
    </dgm:pt>
    <dgm:pt modelId="{C58539D7-02E8-471B-93A7-31EF6B430AED}" type="parTrans" cxnId="{62728F25-A0E6-4E46-B25C-F01582382CB1}">
      <dgm:prSet/>
      <dgm:spPr/>
      <dgm:t>
        <a:bodyPr/>
        <a:lstStyle/>
        <a:p>
          <a:endParaRPr lang="ru-RU"/>
        </a:p>
      </dgm:t>
    </dgm:pt>
    <dgm:pt modelId="{DE775479-DA6B-4F5F-846A-332D6E3D169A}" type="sibTrans" cxnId="{62728F25-A0E6-4E46-B25C-F01582382CB1}">
      <dgm:prSet/>
      <dgm:spPr/>
      <dgm:t>
        <a:bodyPr/>
        <a:lstStyle/>
        <a:p>
          <a:endParaRPr lang="ru-RU"/>
        </a:p>
      </dgm:t>
    </dgm:pt>
    <dgm:pt modelId="{BDC4F1C4-DA21-4B1A-BC65-9B61D6A041D8}">
      <dgm:prSet phldrT="[Текст]" custT="1"/>
      <dgm:spPr/>
      <dgm:t>
        <a:bodyPr/>
        <a:lstStyle/>
        <a:p>
          <a:r>
            <a:rPr lang="ru-RU" sz="1400" dirty="0" smtClean="0"/>
            <a:t>Развивать художественное творчество, организуя выставку рисунков на тему «Крым глазами ребёнка» </a:t>
          </a:r>
          <a:endParaRPr lang="ru-RU" sz="1400" dirty="0"/>
        </a:p>
      </dgm:t>
    </dgm:pt>
    <dgm:pt modelId="{8C47B8D6-5332-4EF3-B561-020CB84847C7}" type="parTrans" cxnId="{DC065B8A-8D20-48E2-A8CA-2DEF4C9FD150}">
      <dgm:prSet/>
      <dgm:spPr/>
      <dgm:t>
        <a:bodyPr/>
        <a:lstStyle/>
        <a:p>
          <a:endParaRPr lang="ru-RU"/>
        </a:p>
      </dgm:t>
    </dgm:pt>
    <dgm:pt modelId="{627D9FB3-C022-4976-B187-B64264F75C32}" type="sibTrans" cxnId="{DC065B8A-8D20-48E2-A8CA-2DEF4C9FD150}">
      <dgm:prSet/>
      <dgm:spPr/>
      <dgm:t>
        <a:bodyPr/>
        <a:lstStyle/>
        <a:p>
          <a:endParaRPr lang="ru-RU"/>
        </a:p>
      </dgm:t>
    </dgm:pt>
    <dgm:pt modelId="{A958118C-385F-4856-BE97-197B782CC006}" type="pres">
      <dgm:prSet presAssocID="{13250FD9-B668-435D-9C57-ED58EC2637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4C22D5-647B-46AE-A7C8-6C4AF09D67FC}" type="pres">
      <dgm:prSet presAssocID="{45F3CE43-2439-497B-AB82-397DA1D2BA8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0EF4C-48E9-48E3-A418-719E3281271A}" type="pres">
      <dgm:prSet presAssocID="{0F43AF6C-3A0C-4D28-AA80-D81761E809A3}" presName="sibTrans" presStyleCnt="0"/>
      <dgm:spPr/>
      <dgm:t>
        <a:bodyPr/>
        <a:lstStyle/>
        <a:p>
          <a:endParaRPr lang="ru-RU"/>
        </a:p>
      </dgm:t>
    </dgm:pt>
    <dgm:pt modelId="{6EF57AB6-64D0-4AC4-80C5-89FCDA131418}" type="pres">
      <dgm:prSet presAssocID="{44B6472E-263E-4BA7-8F2C-2DBE4EF19AC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C8EA5-B6DC-4F0A-B37E-9315CDBF6B91}" type="pres">
      <dgm:prSet presAssocID="{610597BA-C568-48C2-865B-B567A6F26D92}" presName="sibTrans" presStyleCnt="0"/>
      <dgm:spPr/>
      <dgm:t>
        <a:bodyPr/>
        <a:lstStyle/>
        <a:p>
          <a:endParaRPr lang="ru-RU"/>
        </a:p>
      </dgm:t>
    </dgm:pt>
    <dgm:pt modelId="{FE945612-1222-4A82-A894-DA0866623A9B}" type="pres">
      <dgm:prSet presAssocID="{B0C8240E-7B9B-4190-BA17-3AF192B1A02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95BF6-7746-4831-8B88-BE1C0E4A004A}" type="pres">
      <dgm:prSet presAssocID="{31C5B18C-7115-41D3-9774-B6037F183348}" presName="sibTrans" presStyleCnt="0"/>
      <dgm:spPr/>
      <dgm:t>
        <a:bodyPr/>
        <a:lstStyle/>
        <a:p>
          <a:endParaRPr lang="ru-RU"/>
        </a:p>
      </dgm:t>
    </dgm:pt>
    <dgm:pt modelId="{AEDB86D7-EF76-450C-B297-9116CA1FC32F}" type="pres">
      <dgm:prSet presAssocID="{7C2FF1D4-5092-4F43-A7BA-8CA307B894B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CF122-97C0-40F0-ACA4-402A8E66F244}" type="pres">
      <dgm:prSet presAssocID="{A31A2B72-E418-4D17-B867-0B04B874CE30}" presName="sibTrans" presStyleCnt="0"/>
      <dgm:spPr/>
      <dgm:t>
        <a:bodyPr/>
        <a:lstStyle/>
        <a:p>
          <a:endParaRPr lang="ru-RU"/>
        </a:p>
      </dgm:t>
    </dgm:pt>
    <dgm:pt modelId="{6ACA2D46-5DDE-4AB9-B2C4-23B3E933E03C}" type="pres">
      <dgm:prSet presAssocID="{A85636EC-5DF9-47E9-86F2-8F241D3D994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E152C-E063-4A7F-8979-50B37084CDE4}" type="pres">
      <dgm:prSet presAssocID="{4A93D487-FEAE-45F7-9B9E-D42FFBFEB446}" presName="sibTrans" presStyleCnt="0"/>
      <dgm:spPr/>
      <dgm:t>
        <a:bodyPr/>
        <a:lstStyle/>
        <a:p>
          <a:endParaRPr lang="ru-RU"/>
        </a:p>
      </dgm:t>
    </dgm:pt>
    <dgm:pt modelId="{C22069F4-8B26-4DD8-A253-59B94DC419BC}" type="pres">
      <dgm:prSet presAssocID="{638ED960-7CD3-4AC5-90DE-D36527AE28F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0159A-9D1E-47EC-B538-F01646E2D27E}" type="pres">
      <dgm:prSet presAssocID="{21B1C0FC-84D9-449E-BF17-5D2CD611E1A1}" presName="sibTrans" presStyleCnt="0"/>
      <dgm:spPr/>
      <dgm:t>
        <a:bodyPr/>
        <a:lstStyle/>
        <a:p>
          <a:endParaRPr lang="ru-RU"/>
        </a:p>
      </dgm:t>
    </dgm:pt>
    <dgm:pt modelId="{866EEEE7-A20F-48A9-9A8B-1AE3CACAE98D}" type="pres">
      <dgm:prSet presAssocID="{DAB09A25-7346-420F-ABEC-208EF024E4B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009C2-231C-47AA-B625-2FADD0D7C6C2}" type="pres">
      <dgm:prSet presAssocID="{DE775479-DA6B-4F5F-846A-332D6E3D169A}" presName="sibTrans" presStyleCnt="0"/>
      <dgm:spPr/>
      <dgm:t>
        <a:bodyPr/>
        <a:lstStyle/>
        <a:p>
          <a:endParaRPr lang="ru-RU"/>
        </a:p>
      </dgm:t>
    </dgm:pt>
    <dgm:pt modelId="{3FB25934-A9A4-45CB-AD5D-7A6252BDD908}" type="pres">
      <dgm:prSet presAssocID="{BDC4F1C4-DA21-4B1A-BC65-9B61D6A041D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DABC01-5971-45C9-AC0F-A526767B9175}" type="presOf" srcId="{13250FD9-B668-435D-9C57-ED58EC263708}" destId="{A958118C-385F-4856-BE97-197B782CC006}" srcOrd="0" destOrd="0" presId="urn:microsoft.com/office/officeart/2005/8/layout/hList6"/>
    <dgm:cxn modelId="{DC065B8A-8D20-48E2-A8CA-2DEF4C9FD150}" srcId="{13250FD9-B668-435D-9C57-ED58EC263708}" destId="{BDC4F1C4-DA21-4B1A-BC65-9B61D6A041D8}" srcOrd="7" destOrd="0" parTransId="{8C47B8D6-5332-4EF3-B561-020CB84847C7}" sibTransId="{627D9FB3-C022-4976-B187-B64264F75C32}"/>
    <dgm:cxn modelId="{62728F25-A0E6-4E46-B25C-F01582382CB1}" srcId="{13250FD9-B668-435D-9C57-ED58EC263708}" destId="{DAB09A25-7346-420F-ABEC-208EF024E4B4}" srcOrd="6" destOrd="0" parTransId="{C58539D7-02E8-471B-93A7-31EF6B430AED}" sibTransId="{DE775479-DA6B-4F5F-846A-332D6E3D169A}"/>
    <dgm:cxn modelId="{60B57477-DB95-458B-A1DB-2FB9B5469E06}" type="presOf" srcId="{638ED960-7CD3-4AC5-90DE-D36527AE28F0}" destId="{C22069F4-8B26-4DD8-A253-59B94DC419BC}" srcOrd="0" destOrd="0" presId="urn:microsoft.com/office/officeart/2005/8/layout/hList6"/>
    <dgm:cxn modelId="{ACA9C123-E8FC-4B9D-9081-76F53A536C55}" srcId="{13250FD9-B668-435D-9C57-ED58EC263708}" destId="{A85636EC-5DF9-47E9-86F2-8F241D3D9942}" srcOrd="4" destOrd="0" parTransId="{3766884F-CFB6-441F-A1DF-397578960224}" sibTransId="{4A93D487-FEAE-45F7-9B9E-D42FFBFEB446}"/>
    <dgm:cxn modelId="{CF261970-1D77-4153-AE77-72945F8A5399}" type="presOf" srcId="{B0C8240E-7B9B-4190-BA17-3AF192B1A022}" destId="{FE945612-1222-4A82-A894-DA0866623A9B}" srcOrd="0" destOrd="0" presId="urn:microsoft.com/office/officeart/2005/8/layout/hList6"/>
    <dgm:cxn modelId="{C7ECF03E-7239-4914-8426-8AF9BC796721}" type="presOf" srcId="{A85636EC-5DF9-47E9-86F2-8F241D3D9942}" destId="{6ACA2D46-5DDE-4AB9-B2C4-23B3E933E03C}" srcOrd="0" destOrd="0" presId="urn:microsoft.com/office/officeart/2005/8/layout/hList6"/>
    <dgm:cxn modelId="{EAB4C57D-F136-4178-B7CD-1C0B397AF06F}" srcId="{13250FD9-B668-435D-9C57-ED58EC263708}" destId="{B0C8240E-7B9B-4190-BA17-3AF192B1A022}" srcOrd="2" destOrd="0" parTransId="{B3F1140D-217E-41C0-BB91-8E7D61E137AD}" sibTransId="{31C5B18C-7115-41D3-9774-B6037F183348}"/>
    <dgm:cxn modelId="{63E8F509-A2D0-4E5B-B505-6654C19CCD96}" type="presOf" srcId="{44B6472E-263E-4BA7-8F2C-2DBE4EF19ACA}" destId="{6EF57AB6-64D0-4AC4-80C5-89FCDA131418}" srcOrd="0" destOrd="0" presId="urn:microsoft.com/office/officeart/2005/8/layout/hList6"/>
    <dgm:cxn modelId="{934F2DBA-24D7-4787-9F72-35B7858A2A59}" srcId="{13250FD9-B668-435D-9C57-ED58EC263708}" destId="{7C2FF1D4-5092-4F43-A7BA-8CA307B894B3}" srcOrd="3" destOrd="0" parTransId="{8A41FD04-1C65-4493-B82D-11221F0C871C}" sibTransId="{A31A2B72-E418-4D17-B867-0B04B874CE30}"/>
    <dgm:cxn modelId="{DF063A73-D0D7-401C-A3DE-2C886E5A243B}" srcId="{13250FD9-B668-435D-9C57-ED58EC263708}" destId="{638ED960-7CD3-4AC5-90DE-D36527AE28F0}" srcOrd="5" destOrd="0" parTransId="{EE8725BC-6222-416C-B0A7-52817454F875}" sibTransId="{21B1C0FC-84D9-449E-BF17-5D2CD611E1A1}"/>
    <dgm:cxn modelId="{F50846B6-C414-40B2-AE3F-BDDC1525D36F}" type="presOf" srcId="{45F3CE43-2439-497B-AB82-397DA1D2BA87}" destId="{304C22D5-647B-46AE-A7C8-6C4AF09D67FC}" srcOrd="0" destOrd="0" presId="urn:microsoft.com/office/officeart/2005/8/layout/hList6"/>
    <dgm:cxn modelId="{8CAD1554-3FC4-47CF-8A02-5CD52A392856}" type="presOf" srcId="{7C2FF1D4-5092-4F43-A7BA-8CA307B894B3}" destId="{AEDB86D7-EF76-450C-B297-9116CA1FC32F}" srcOrd="0" destOrd="0" presId="urn:microsoft.com/office/officeart/2005/8/layout/hList6"/>
    <dgm:cxn modelId="{9A2F17DF-6471-4947-86D4-AE282AA15BA9}" srcId="{13250FD9-B668-435D-9C57-ED58EC263708}" destId="{45F3CE43-2439-497B-AB82-397DA1D2BA87}" srcOrd="0" destOrd="0" parTransId="{446DE3FF-F4FF-4016-B7F7-10391E324D91}" sibTransId="{0F43AF6C-3A0C-4D28-AA80-D81761E809A3}"/>
    <dgm:cxn modelId="{CB92CB02-D2AA-4266-8A72-5EC3317653D1}" type="presOf" srcId="{DAB09A25-7346-420F-ABEC-208EF024E4B4}" destId="{866EEEE7-A20F-48A9-9A8B-1AE3CACAE98D}" srcOrd="0" destOrd="0" presId="urn:microsoft.com/office/officeart/2005/8/layout/hList6"/>
    <dgm:cxn modelId="{0F9F4728-F7E5-4E72-A6B2-036F02DA8293}" type="presOf" srcId="{BDC4F1C4-DA21-4B1A-BC65-9B61D6A041D8}" destId="{3FB25934-A9A4-45CB-AD5D-7A6252BDD908}" srcOrd="0" destOrd="0" presId="urn:microsoft.com/office/officeart/2005/8/layout/hList6"/>
    <dgm:cxn modelId="{EA3CEDB9-AF05-4845-A4C8-5515B2B7535D}" srcId="{13250FD9-B668-435D-9C57-ED58EC263708}" destId="{44B6472E-263E-4BA7-8F2C-2DBE4EF19ACA}" srcOrd="1" destOrd="0" parTransId="{E076B20B-9A69-484A-9F43-6A28518C5FBD}" sibTransId="{610597BA-C568-48C2-865B-B567A6F26D92}"/>
    <dgm:cxn modelId="{BA6EC636-A25A-45C4-858F-FD4012B2261F}" type="presParOf" srcId="{A958118C-385F-4856-BE97-197B782CC006}" destId="{304C22D5-647B-46AE-A7C8-6C4AF09D67FC}" srcOrd="0" destOrd="0" presId="urn:microsoft.com/office/officeart/2005/8/layout/hList6"/>
    <dgm:cxn modelId="{56995401-C86E-4022-8074-8C6C2EE75601}" type="presParOf" srcId="{A958118C-385F-4856-BE97-197B782CC006}" destId="{9D50EF4C-48E9-48E3-A418-719E3281271A}" srcOrd="1" destOrd="0" presId="urn:microsoft.com/office/officeart/2005/8/layout/hList6"/>
    <dgm:cxn modelId="{8D03C844-C9CE-4D40-AE0E-BDEAF3532C92}" type="presParOf" srcId="{A958118C-385F-4856-BE97-197B782CC006}" destId="{6EF57AB6-64D0-4AC4-80C5-89FCDA131418}" srcOrd="2" destOrd="0" presId="urn:microsoft.com/office/officeart/2005/8/layout/hList6"/>
    <dgm:cxn modelId="{264632CF-B09B-4B06-B4D3-691271454804}" type="presParOf" srcId="{A958118C-385F-4856-BE97-197B782CC006}" destId="{DA7C8EA5-B6DC-4F0A-B37E-9315CDBF6B91}" srcOrd="3" destOrd="0" presId="urn:microsoft.com/office/officeart/2005/8/layout/hList6"/>
    <dgm:cxn modelId="{928F67AD-C446-4068-8B72-66A812581789}" type="presParOf" srcId="{A958118C-385F-4856-BE97-197B782CC006}" destId="{FE945612-1222-4A82-A894-DA0866623A9B}" srcOrd="4" destOrd="0" presId="urn:microsoft.com/office/officeart/2005/8/layout/hList6"/>
    <dgm:cxn modelId="{33F2E6E6-5502-4817-BABA-9B0BF216247A}" type="presParOf" srcId="{A958118C-385F-4856-BE97-197B782CC006}" destId="{2B795BF6-7746-4831-8B88-BE1C0E4A004A}" srcOrd="5" destOrd="0" presId="urn:microsoft.com/office/officeart/2005/8/layout/hList6"/>
    <dgm:cxn modelId="{E5797A78-E626-405F-BB28-95A1BF552E76}" type="presParOf" srcId="{A958118C-385F-4856-BE97-197B782CC006}" destId="{AEDB86D7-EF76-450C-B297-9116CA1FC32F}" srcOrd="6" destOrd="0" presId="urn:microsoft.com/office/officeart/2005/8/layout/hList6"/>
    <dgm:cxn modelId="{99642085-DF29-4246-9D97-0DA6C70472BB}" type="presParOf" srcId="{A958118C-385F-4856-BE97-197B782CC006}" destId="{849CF122-97C0-40F0-ACA4-402A8E66F244}" srcOrd="7" destOrd="0" presId="urn:microsoft.com/office/officeart/2005/8/layout/hList6"/>
    <dgm:cxn modelId="{A02DF12C-3947-4ADB-B608-6F9DF788A677}" type="presParOf" srcId="{A958118C-385F-4856-BE97-197B782CC006}" destId="{6ACA2D46-5DDE-4AB9-B2C4-23B3E933E03C}" srcOrd="8" destOrd="0" presId="urn:microsoft.com/office/officeart/2005/8/layout/hList6"/>
    <dgm:cxn modelId="{EC9A092F-2DF9-43D3-8B92-26AC3920735E}" type="presParOf" srcId="{A958118C-385F-4856-BE97-197B782CC006}" destId="{C82E152C-E063-4A7F-8979-50B37084CDE4}" srcOrd="9" destOrd="0" presId="urn:microsoft.com/office/officeart/2005/8/layout/hList6"/>
    <dgm:cxn modelId="{5458DB55-5AD0-4C95-832C-8CC8187C3650}" type="presParOf" srcId="{A958118C-385F-4856-BE97-197B782CC006}" destId="{C22069F4-8B26-4DD8-A253-59B94DC419BC}" srcOrd="10" destOrd="0" presId="urn:microsoft.com/office/officeart/2005/8/layout/hList6"/>
    <dgm:cxn modelId="{1C85889F-212E-48ED-9CF1-088FB783D6F8}" type="presParOf" srcId="{A958118C-385F-4856-BE97-197B782CC006}" destId="{AF50159A-9D1E-47EC-B538-F01646E2D27E}" srcOrd="11" destOrd="0" presId="urn:microsoft.com/office/officeart/2005/8/layout/hList6"/>
    <dgm:cxn modelId="{6825054C-A236-4CA2-9099-73EEA86C8DC3}" type="presParOf" srcId="{A958118C-385F-4856-BE97-197B782CC006}" destId="{866EEEE7-A20F-48A9-9A8B-1AE3CACAE98D}" srcOrd="12" destOrd="0" presId="urn:microsoft.com/office/officeart/2005/8/layout/hList6"/>
    <dgm:cxn modelId="{A470F6BB-750D-4D09-8EC9-D1D665999183}" type="presParOf" srcId="{A958118C-385F-4856-BE97-197B782CC006}" destId="{1DD009C2-231C-47AA-B625-2FADD0D7C6C2}" srcOrd="13" destOrd="0" presId="urn:microsoft.com/office/officeart/2005/8/layout/hList6"/>
    <dgm:cxn modelId="{7C9F1208-8EE5-4CB8-B105-03E74C03A75E}" type="presParOf" srcId="{A958118C-385F-4856-BE97-197B782CC006}" destId="{3FB25934-A9A4-45CB-AD5D-7A6252BDD908}" srcOrd="1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4C22D5-647B-46AE-A7C8-6C4AF09D67FC}">
      <dsp:nvSpPr>
        <dsp:cNvPr id="0" name=""/>
        <dsp:cNvSpPr/>
      </dsp:nvSpPr>
      <dsp:spPr>
        <a:xfrm rot="16200000">
          <a:off x="-2113512" y="2117766"/>
          <a:ext cx="5256583" cy="1021050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Систематизировать знания об окружающем мире</a:t>
          </a:r>
          <a:endParaRPr lang="ru-RU" sz="1400" kern="1200" dirty="0"/>
        </a:p>
      </dsp:txBody>
      <dsp:txXfrm rot="16200000">
        <a:off x="-2113512" y="2117766"/>
        <a:ext cx="5256583" cy="1021050"/>
      </dsp:txXfrm>
    </dsp:sp>
    <dsp:sp modelId="{6EF57AB6-64D0-4AC4-80C5-89FCDA131418}">
      <dsp:nvSpPr>
        <dsp:cNvPr id="0" name=""/>
        <dsp:cNvSpPr/>
      </dsp:nvSpPr>
      <dsp:spPr>
        <a:xfrm rot="16200000">
          <a:off x="-1015882" y="2117766"/>
          <a:ext cx="5256583" cy="1021050"/>
        </a:xfrm>
        <a:prstGeom prst="flowChartManualOperation">
          <a:avLst/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tint val="50000"/>
                <a:satMod val="300000"/>
              </a:schemeClr>
            </a:gs>
            <a:gs pos="35000">
              <a:schemeClr val="accent5">
                <a:hueOff val="-1419125"/>
                <a:satOff val="5687"/>
                <a:lumOff val="1233"/>
                <a:alphaOff val="0"/>
                <a:tint val="37000"/>
                <a:satMod val="30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Формировать элементарные представления о взаимосвязях в природе.</a:t>
          </a:r>
          <a:endParaRPr lang="ru-RU" sz="1400" kern="1200" dirty="0"/>
        </a:p>
      </dsp:txBody>
      <dsp:txXfrm rot="16200000">
        <a:off x="-1015882" y="2117766"/>
        <a:ext cx="5256583" cy="1021050"/>
      </dsp:txXfrm>
    </dsp:sp>
    <dsp:sp modelId="{FE945612-1222-4A82-A894-DA0866623A9B}">
      <dsp:nvSpPr>
        <dsp:cNvPr id="0" name=""/>
        <dsp:cNvSpPr/>
      </dsp:nvSpPr>
      <dsp:spPr>
        <a:xfrm rot="16200000">
          <a:off x="81747" y="2117766"/>
          <a:ext cx="5256583" cy="1021050"/>
        </a:xfrm>
        <a:prstGeom prst="flowChartManualOperation">
          <a:avLst/>
        </a:prstGeom>
        <a:gradFill rotWithShape="0">
          <a:gsLst>
            <a:gs pos="0">
              <a:schemeClr val="accent5">
                <a:hueOff val="-2838251"/>
                <a:satOff val="11375"/>
                <a:lumOff val="2465"/>
                <a:alphaOff val="0"/>
                <a:tint val="50000"/>
                <a:satMod val="300000"/>
              </a:schemeClr>
            </a:gs>
            <a:gs pos="35000">
              <a:schemeClr val="accent5">
                <a:hueOff val="-2838251"/>
                <a:satOff val="11375"/>
                <a:lumOff val="2465"/>
                <a:alphaOff val="0"/>
                <a:tint val="37000"/>
                <a:satMod val="300000"/>
              </a:schemeClr>
            </a:gs>
            <a:gs pos="100000">
              <a:schemeClr val="accent5">
                <a:hueOff val="-2838251"/>
                <a:satOff val="11375"/>
                <a:lumOff val="24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Воспитывать любовь к природе родного края, восприятие её красоты и многообразия</a:t>
          </a:r>
          <a:endParaRPr lang="ru-RU" sz="1400" kern="1200" dirty="0"/>
        </a:p>
      </dsp:txBody>
      <dsp:txXfrm rot="16200000">
        <a:off x="81747" y="2117766"/>
        <a:ext cx="5256583" cy="1021050"/>
      </dsp:txXfrm>
    </dsp:sp>
    <dsp:sp modelId="{AEDB86D7-EF76-450C-B297-9116CA1FC32F}">
      <dsp:nvSpPr>
        <dsp:cNvPr id="0" name=""/>
        <dsp:cNvSpPr/>
      </dsp:nvSpPr>
      <dsp:spPr>
        <a:xfrm rot="16200000">
          <a:off x="1179377" y="2117766"/>
          <a:ext cx="5256583" cy="1021050"/>
        </a:xfrm>
        <a:prstGeom prst="flowChartManualOperation">
          <a:avLst/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tint val="50000"/>
                <a:satMod val="300000"/>
              </a:schemeClr>
            </a:gs>
            <a:gs pos="35000">
              <a:schemeClr val="accent5">
                <a:hueOff val="-4257376"/>
                <a:satOff val="17062"/>
                <a:lumOff val="3698"/>
                <a:alphaOff val="0"/>
                <a:tint val="37000"/>
                <a:satMod val="30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Развивать поисково-исследовательскую деятельность детей.</a:t>
          </a:r>
          <a:endParaRPr lang="ru-RU" sz="1400" kern="1200" dirty="0"/>
        </a:p>
      </dsp:txBody>
      <dsp:txXfrm rot="16200000">
        <a:off x="1179377" y="2117766"/>
        <a:ext cx="5256583" cy="1021050"/>
      </dsp:txXfrm>
    </dsp:sp>
    <dsp:sp modelId="{6ACA2D46-5DDE-4AB9-B2C4-23B3E933E03C}">
      <dsp:nvSpPr>
        <dsp:cNvPr id="0" name=""/>
        <dsp:cNvSpPr/>
      </dsp:nvSpPr>
      <dsp:spPr>
        <a:xfrm rot="16200000">
          <a:off x="2277006" y="2117766"/>
          <a:ext cx="5256583" cy="1021050"/>
        </a:xfrm>
        <a:prstGeom prst="flowChartManualOperation">
          <a:avLst/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tint val="50000"/>
                <a:satMod val="300000"/>
              </a:schemeClr>
            </a:gs>
            <a:gs pos="35000">
              <a:schemeClr val="accent5">
                <a:hueOff val="-5676501"/>
                <a:satOff val="22749"/>
                <a:lumOff val="4930"/>
                <a:alphaOff val="0"/>
                <a:tint val="37000"/>
                <a:satMod val="300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Расширять и систематизировать знания о растительном и животном мире республики Крым</a:t>
          </a:r>
          <a:endParaRPr lang="ru-RU" sz="1400" kern="1200" dirty="0"/>
        </a:p>
      </dsp:txBody>
      <dsp:txXfrm rot="16200000">
        <a:off x="2277006" y="2117766"/>
        <a:ext cx="5256583" cy="1021050"/>
      </dsp:txXfrm>
    </dsp:sp>
    <dsp:sp modelId="{C22069F4-8B26-4DD8-A253-59B94DC419BC}">
      <dsp:nvSpPr>
        <dsp:cNvPr id="0" name=""/>
        <dsp:cNvSpPr/>
      </dsp:nvSpPr>
      <dsp:spPr>
        <a:xfrm rot="16200000">
          <a:off x="3374636" y="2117766"/>
          <a:ext cx="5256583" cy="1021050"/>
        </a:xfrm>
        <a:prstGeom prst="flowChartManualOperation">
          <a:avLst/>
        </a:prstGeom>
        <a:gradFill rotWithShape="0">
          <a:gsLst>
            <a:gs pos="0">
              <a:schemeClr val="accent5">
                <a:hueOff val="-7095626"/>
                <a:satOff val="28436"/>
                <a:lumOff val="6163"/>
                <a:alphaOff val="0"/>
                <a:tint val="50000"/>
                <a:satMod val="300000"/>
              </a:schemeClr>
            </a:gs>
            <a:gs pos="35000">
              <a:schemeClr val="accent5">
                <a:hueOff val="-7095626"/>
                <a:satOff val="28436"/>
                <a:lumOff val="6163"/>
                <a:alphaOff val="0"/>
                <a:tint val="37000"/>
                <a:satMod val="300000"/>
              </a:schemeClr>
            </a:gs>
            <a:gs pos="100000">
              <a:schemeClr val="accent5">
                <a:hueOff val="-7095626"/>
                <a:satOff val="28436"/>
                <a:lumOff val="61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Развивать познавательный интерес к объектам окружающего нас мира через чтение стихов о природе, через практическую деятельность</a:t>
          </a:r>
          <a:endParaRPr lang="ru-RU" sz="1400" kern="1200" dirty="0"/>
        </a:p>
      </dsp:txBody>
      <dsp:txXfrm rot="16200000">
        <a:off x="3374636" y="2117766"/>
        <a:ext cx="5256583" cy="1021050"/>
      </dsp:txXfrm>
    </dsp:sp>
    <dsp:sp modelId="{866EEEE7-A20F-48A9-9A8B-1AE3CACAE98D}">
      <dsp:nvSpPr>
        <dsp:cNvPr id="0" name=""/>
        <dsp:cNvSpPr/>
      </dsp:nvSpPr>
      <dsp:spPr>
        <a:xfrm rot="16200000">
          <a:off x="4472266" y="2117766"/>
          <a:ext cx="5256583" cy="1021050"/>
        </a:xfrm>
        <a:prstGeom prst="flowChartManualOperation">
          <a:avLst/>
        </a:prstGeom>
        <a:gradFill rotWithShape="0">
          <a:gsLst>
            <a:gs pos="0">
              <a:schemeClr val="accent5">
                <a:hueOff val="-8514751"/>
                <a:satOff val="34124"/>
                <a:lumOff val="7395"/>
                <a:alphaOff val="0"/>
                <a:tint val="50000"/>
                <a:satMod val="300000"/>
              </a:schemeClr>
            </a:gs>
            <a:gs pos="35000">
              <a:schemeClr val="accent5">
                <a:hueOff val="-8514751"/>
                <a:satOff val="34124"/>
                <a:lumOff val="7395"/>
                <a:alphaOff val="0"/>
                <a:tint val="37000"/>
                <a:satMod val="300000"/>
              </a:schemeClr>
            </a:gs>
            <a:gs pos="100000">
              <a:schemeClr val="accent5">
                <a:hueOff val="-8514751"/>
                <a:satOff val="34124"/>
                <a:lumOff val="73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Развивать связную речь, обогащать словарь детей, образное и вариативное мышление, фантазию, воображение, творческие способности.</a:t>
          </a:r>
          <a:endParaRPr lang="ru-RU" sz="1400" kern="1200" dirty="0"/>
        </a:p>
      </dsp:txBody>
      <dsp:txXfrm rot="16200000">
        <a:off x="4472266" y="2117766"/>
        <a:ext cx="5256583" cy="1021050"/>
      </dsp:txXfrm>
    </dsp:sp>
    <dsp:sp modelId="{3FB25934-A9A4-45CB-AD5D-7A6252BDD908}">
      <dsp:nvSpPr>
        <dsp:cNvPr id="0" name=""/>
        <dsp:cNvSpPr/>
      </dsp:nvSpPr>
      <dsp:spPr>
        <a:xfrm rot="16200000">
          <a:off x="5569896" y="2117766"/>
          <a:ext cx="5256583" cy="1021050"/>
        </a:xfrm>
        <a:prstGeom prst="flowChartManualOperati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Развивать художественное творчество, организуя выставку рисунков на тему «Крым глазами ребёнка» </a:t>
          </a:r>
          <a:endParaRPr lang="ru-RU" sz="1400" kern="1200" dirty="0"/>
        </a:p>
      </dsp:txBody>
      <dsp:txXfrm rot="16200000">
        <a:off x="5569896" y="2117766"/>
        <a:ext cx="5256583" cy="1021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9D748-9506-4487-9709-24EB703EDB59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C4249-7AF6-4C3D-9FAF-9D292C8C3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ПРОЕКТ </a:t>
            </a:r>
            <a:r>
              <a:rPr lang="ru-RU" b="1" dirty="0" smtClean="0">
                <a:solidFill>
                  <a:srgbClr val="7030A0"/>
                </a:solidFill>
              </a:rPr>
              <a:t>ПО ЭКОЛОГИЧЕСКОМУ ВОСПИТАНИЮ</a:t>
            </a:r>
            <a:r>
              <a:rPr lang="ru-RU" b="1" dirty="0" smtClean="0">
                <a:solidFill>
                  <a:srgbClr val="00B0F0"/>
                </a:solidFill>
              </a:rPr>
              <a:t/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sz="4900" b="1" i="1" dirty="0" smtClean="0">
                <a:solidFill>
                  <a:srgbClr val="002060"/>
                </a:solidFill>
                <a:latin typeface="Franklin Gothic Demi Cond" pitchFamily="34" charset="0"/>
              </a:rPr>
              <a:t>«КАК ПРЕКРАСЕН ЭТОТ КРЫМ…»</a:t>
            </a:r>
            <a:endParaRPr lang="ru-RU" b="1" i="1" dirty="0">
              <a:solidFill>
                <a:srgbClr val="002060"/>
              </a:solidFill>
              <a:latin typeface="Franklin Gothic Demi Con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929066"/>
            <a:ext cx="6400800" cy="2000264"/>
          </a:xfrm>
        </p:spPr>
        <p:txBody>
          <a:bodyPr>
            <a:normAutofit lnSpcReduction="10000"/>
          </a:bodyPr>
          <a:lstStyle/>
          <a:p>
            <a:pPr algn="r"/>
            <a:endParaRPr lang="ru-RU" b="1" dirty="0" smtClean="0">
              <a:solidFill>
                <a:schemeClr val="tx1"/>
              </a:solidFill>
            </a:endParaRPr>
          </a:p>
          <a:p>
            <a:pPr algn="r"/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sz="2600" b="1" dirty="0" smtClean="0">
                <a:solidFill>
                  <a:schemeClr val="tx1"/>
                </a:solidFill>
              </a:rPr>
              <a:t>              Выполнила воспитатель:</a:t>
            </a:r>
            <a:endParaRPr lang="ru-RU" sz="2600" b="1" dirty="0" smtClean="0">
              <a:solidFill>
                <a:schemeClr val="tx1"/>
              </a:solidFill>
            </a:endParaRPr>
          </a:p>
          <a:p>
            <a:pPr algn="r"/>
            <a:r>
              <a:rPr lang="ru-RU" sz="2600" b="1" dirty="0" err="1" smtClean="0">
                <a:solidFill>
                  <a:schemeClr val="tx1"/>
                </a:solidFill>
              </a:rPr>
              <a:t>Мирзалиева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</a:rPr>
              <a:t>Эльмира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</a:rPr>
              <a:t>Бертуллаевна</a:t>
            </a:r>
            <a:endParaRPr lang="ru-RU" sz="26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28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b="1" dirty="0" smtClean="0">
                <a:solidFill>
                  <a:prstClr val="black"/>
                </a:solidFill>
              </a:rPr>
              <a:t>      МДОУ </a:t>
            </a:r>
            <a:r>
              <a:rPr lang="ru-RU" sz="2400" b="1" dirty="0" smtClean="0">
                <a:solidFill>
                  <a:prstClr val="black"/>
                </a:solidFill>
              </a:rPr>
              <a:t>«</a:t>
            </a:r>
            <a:r>
              <a:rPr lang="ru-RU" sz="2400" b="1" dirty="0" err="1" smtClean="0">
                <a:solidFill>
                  <a:prstClr val="black"/>
                </a:solidFill>
              </a:rPr>
              <a:t>Яркополенский</a:t>
            </a:r>
            <a:r>
              <a:rPr lang="ru-RU" sz="2400" b="1" dirty="0" smtClean="0">
                <a:solidFill>
                  <a:prstClr val="black"/>
                </a:solidFill>
              </a:rPr>
              <a:t>  детский сад «Солнышко»</a:t>
            </a:r>
            <a:endParaRPr lang="ru-RU" sz="2400" b="1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НОД АППЛИКАЦИЯ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«Крымский пейзаж»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8" name="Содержимое 7" descr="D:\Users\Владелец\Desktop\мои фото\Camera\IMG_20200320_11123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6498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D:\Users\Владелец\Desktop\мои фото\Camera\IMG_20200320_11214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71612"/>
            <a:ext cx="35719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Конкурс рисунков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D:\Users\Владелец\Desktop\мои фото\Новая папка\20210122_12025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57158" y="1357298"/>
            <a:ext cx="40386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D:\Users\Владелец\Desktop\мои фото\Новая папка\20210122_12034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28736"/>
            <a:ext cx="385289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C0099"/>
                </a:solidFill>
                <a:latin typeface="Monotype Corsiva" pitchFamily="66" charset="0"/>
              </a:rPr>
              <a:t>БЛАГОДАРЮ ЗА ВНИМАНИЕ!!!</a:t>
            </a:r>
            <a:endParaRPr lang="ru-RU" b="1" dirty="0">
              <a:solidFill>
                <a:srgbClr val="CC009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57620" y="1362982"/>
            <a:ext cx="52863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Всё хорошее в детях из детства!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истоки добра пробудить?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Прикоснуться к природе всем сердцем: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Удивиться, узнать, полюбить!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хотим, чтоб земля расцветала.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 как цветы, малыши.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для них экология стала.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наукой, а частью душ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А. Сухомлинский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844408" cy="100811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АКТУАЛЬНОСТЬ ТЕМЫ: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344816" cy="17526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Природа Крыма уникальна. Здесь, в Крыму, на относительно небольшом пространстве сосредоточены разнообразные, не похожие друг на друга ландшафты. Здесь и бескрайние степные просторы, и опаленные солнцем холмы Коктебеля, и экзотическая реликтовая растительность </a:t>
            </a:r>
            <a:r>
              <a:rPr lang="ru-RU" sz="2400" dirty="0" err="1" smtClean="0">
                <a:solidFill>
                  <a:schemeClr val="tx1"/>
                </a:solidFill>
              </a:rPr>
              <a:t>Южнобережья</a:t>
            </a:r>
            <a:r>
              <a:rPr lang="ru-RU" sz="2400" dirty="0" smtClean="0">
                <a:solidFill>
                  <a:schemeClr val="tx1"/>
                </a:solidFill>
              </a:rPr>
              <a:t> на фоне восхитительной главной гряды Крымских гор, и дикая красота вулканических скал Карадага, и подземный мир карстовых пещер. Всю это богатство необходимо беречь и заботиться о нём. Этого мы добьемся только лишь воспитывая любовь и бережное отношение к родному краю с дошкольного возраста.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Знакомить детей с природой родного края, с разнообразием флоры и фауны. Сформировать у детей осознанно-правильное отношение к представителям живой природы; убеждение, что красота природы бесценна, поэтому её надо охранять.</a:t>
            </a:r>
            <a:br>
              <a:rPr lang="ru-RU" sz="2000" dirty="0" smtClean="0"/>
            </a:br>
            <a:endParaRPr lang="ru-RU" sz="20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332657"/>
            <a:ext cx="7412360" cy="79208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ЦЕЛЬ: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ЗАДАЧИ ПРОЕКТА</a:t>
            </a: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340768"/>
          <a:ext cx="871296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ОЖИДАЕМЫЕ РЕЗУЛЬТАТЫ ПРОЕКТА: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Расширение знаний о растительном и животном мире нашей республики.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Будут бережно относиться к природе, овладеют навыками экологически безопасного поведения в природе.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Сформируется стремление к исследованию объектов природы.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Научатся вести наблюдения за отдельными объектами природы, проводить простейшие исследования (сравнения) некоторых видов растений.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Развитие у детей любознательности, творческих способностей, познавательной активности, коммуникативных навыков.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СОДЕРЖАНИЕ РАБОТЫ В ПРОЦЕССЕ РЕАЛИЗАЦИИ ПРОЕКТА: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i="1" dirty="0" smtClean="0"/>
              <a:t>Беседа на тему: «ЧТО ТАКОЕ ПРИРОДА?»</a:t>
            </a:r>
            <a:endParaRPr lang="ru-RU" dirty="0" smtClean="0"/>
          </a:p>
          <a:p>
            <a:pPr lvl="0"/>
            <a:r>
              <a:rPr lang="ru-RU" dirty="0" smtClean="0"/>
              <a:t>Беседа на тему «ДЕРЕВЬЯ НАШЕГО КРАЯ»</a:t>
            </a:r>
          </a:p>
          <a:p>
            <a:pPr lvl="0"/>
            <a:r>
              <a:rPr lang="ru-RU" dirty="0" smtClean="0"/>
              <a:t>Наблюдение за деревьями и кустарниками</a:t>
            </a:r>
          </a:p>
          <a:p>
            <a:pPr lvl="0"/>
            <a:r>
              <a:rPr lang="ru-RU" dirty="0" smtClean="0"/>
              <a:t>Наблюдение за насекомыми</a:t>
            </a:r>
          </a:p>
          <a:p>
            <a:pPr lvl="0"/>
            <a:r>
              <a:rPr lang="ru-RU" dirty="0" smtClean="0"/>
              <a:t>Консультация для родителей «УЧИТЕ ДЕТЕЙ ЛЮБИТЬ ПРИРОДУ»</a:t>
            </a:r>
          </a:p>
          <a:p>
            <a:pPr lvl="0"/>
            <a:r>
              <a:rPr lang="ru-RU" dirty="0" smtClean="0"/>
              <a:t>НОД по рисованию «Крым с высоты птичьего полета»</a:t>
            </a:r>
          </a:p>
          <a:p>
            <a:pPr lvl="0"/>
            <a:r>
              <a:rPr lang="ru-RU" dirty="0" smtClean="0"/>
              <a:t>НОД по аппликации (обрывная) «Крымский пейзаж»</a:t>
            </a:r>
          </a:p>
          <a:p>
            <a:pPr lvl="0"/>
            <a:r>
              <a:rPr lang="ru-RU" dirty="0" smtClean="0"/>
              <a:t>НОД по ознакомлению с окружающим миром «Красная книга Крыма»</a:t>
            </a:r>
          </a:p>
          <a:p>
            <a:pPr lvl="0"/>
            <a:r>
              <a:rPr lang="ru-RU" dirty="0" smtClean="0"/>
              <a:t>Чтение стихотворений о Крыме </a:t>
            </a:r>
            <a:r>
              <a:rPr lang="ru-RU" dirty="0" err="1" smtClean="0"/>
              <a:t>Л.Огурцовой</a:t>
            </a:r>
            <a:r>
              <a:rPr lang="ru-RU" dirty="0" smtClean="0"/>
              <a:t>, А.С. Пушкина.</a:t>
            </a:r>
          </a:p>
          <a:p>
            <a:pPr lvl="0"/>
            <a:r>
              <a:rPr lang="ru-RU" dirty="0" smtClean="0"/>
              <a:t>Просмотр видео фильма «Красная книга Крыма»</a:t>
            </a:r>
          </a:p>
          <a:p>
            <a:pPr lvl="0"/>
            <a:r>
              <a:rPr lang="ru-RU" dirty="0" smtClean="0"/>
              <a:t>Конкурс рисунков «Крым глазами ребенка»</a:t>
            </a:r>
          </a:p>
          <a:p>
            <a:pPr lvl="0"/>
            <a:r>
              <a:rPr lang="ru-RU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15196" cy="654032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НАБЛЮДЕНИЯ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8" name="Содержимое 7" descr="D:\Users\Владелец\Desktop\мои фото\Captured\Photo063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734" y="937693"/>
            <a:ext cx="3394472" cy="456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D:\Users\Владелец\Desktop\мои фото\IMG_20191028_07542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7318" y="928670"/>
            <a:ext cx="295668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Users\Владелец\Desktop\мои фото\Новая папка\20201202_1119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607587" y="4179078"/>
            <a:ext cx="278608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Users\Владелец\Desktop\мои фото\Captured\Photo10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928670"/>
            <a:ext cx="250033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НОД ПО РИСОВАНИЮ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«КРЫМ С ВЫСОТЫ ПТИЧЬЕГО ПОЛЁТА»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8" name="Содержимое 7" descr="D:\Users\Владелец\Desktop\мои фото\Camera\IMG_20200319_09493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7212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D:\Users\Владелец\Desktop\мои фото\Camera\IMG_20200319_102214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8165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338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ПРОЕКТ ПО ЭКОЛОГИЧЕСКОМУ ВОСПИТАНИЮ «КАК ПРЕКРАСЕН ЭТОТ КРЫМ…»</vt:lpstr>
      <vt:lpstr>Слайд 2</vt:lpstr>
      <vt:lpstr>АКТУАЛЬНОСТЬ ТЕМЫ:</vt:lpstr>
      <vt:lpstr>Знакомить детей с природой родного края, с разнообразием флоры и фауны. Сформировать у детей осознанно-правильное отношение к представителям живой природы; убеждение, что красота природы бесценна, поэтому её надо охранять. </vt:lpstr>
      <vt:lpstr>ЗАДАЧИ ПРОЕКТА</vt:lpstr>
      <vt:lpstr>ОЖИДАЕМЫЕ РЕЗУЛЬТАТЫ ПРОЕКТА:</vt:lpstr>
      <vt:lpstr>СОДЕРЖАНИЕ РАБОТЫ В ПРОЦЕССЕ РЕАЛИЗАЦИИ ПРОЕКТА:</vt:lpstr>
      <vt:lpstr>НАБЛЮДЕНИЯ</vt:lpstr>
      <vt:lpstr> НОД ПО РИСОВАНИЮ «КРЫМ С ВЫСОТЫ ПТИЧЬЕГО ПОЛЁТА»</vt:lpstr>
      <vt:lpstr>НОД АППЛИКАЦИЯ  «Крымский пейзаж»</vt:lpstr>
      <vt:lpstr>Конкурс рисунков </vt:lpstr>
      <vt:lpstr>БЛАГОДАРЮ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эмиль</dc:creator>
  <cp:lastModifiedBy>Пользователь</cp:lastModifiedBy>
  <cp:revision>37</cp:revision>
  <dcterms:created xsi:type="dcterms:W3CDTF">2016-04-29T14:44:20Z</dcterms:created>
  <dcterms:modified xsi:type="dcterms:W3CDTF">2021-01-25T07:40:52Z</dcterms:modified>
</cp:coreProperties>
</file>